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2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Noto Serif" charset="1" panose="02020600060500020200"/>
      <p:regular r:id="rId15"/>
    </p:embeddedFont>
    <p:embeddedFont>
      <p:font typeface="Noto Serif Bold" charset="1" panose="020208000605000202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notesMasters/notesMaster1.xml" Type="http://schemas.openxmlformats.org/officeDocument/2006/relationships/notesMaster"/><Relationship Id="rId13" Target="theme/theme2.xml" Type="http://schemas.openxmlformats.org/officeDocument/2006/relationships/theme"/><Relationship Id="rId14" Target="notesSlides/notesSlide1.xml" Type="http://schemas.openxmlformats.org/officeDocument/2006/relationships/notes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notesSlides/notesSlide2.xml" Type="http://schemas.openxmlformats.org/officeDocument/2006/relationships/notesSlide"/><Relationship Id="rId18" Target="notesSlides/notesSlide3.xml" Type="http://schemas.openxmlformats.org/officeDocument/2006/relationships/notesSlide"/><Relationship Id="rId19" Target="notesSlides/notesSlide4.xml" Type="http://schemas.openxmlformats.org/officeDocument/2006/relationships/notesSlide"/><Relationship Id="rId2" Target="presProps.xml" Type="http://schemas.openxmlformats.org/officeDocument/2006/relationships/presProps"/><Relationship Id="rId20" Target="notesSlides/notesSlide5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344275" y="-600075"/>
            <a:ext cx="6858000" cy="10887075"/>
          </a:xfrm>
          <a:custGeom>
            <a:avLst/>
            <a:gdLst/>
            <a:ahLst/>
            <a:cxnLst/>
            <a:rect r="r" b="b" t="t" l="l"/>
            <a:pathLst>
              <a:path h="10887075" w="6858000">
                <a:moveTo>
                  <a:pt x="0" y="0"/>
                </a:moveTo>
                <a:lnTo>
                  <a:pt x="6858000" y="0"/>
                </a:lnTo>
                <a:lnTo>
                  <a:pt x="6858000" y="10887075"/>
                </a:lnTo>
                <a:lnTo>
                  <a:pt x="0" y="108870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16" t="0" r="-2916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891293" y="1352102"/>
            <a:ext cx="6149130" cy="7906198"/>
          </a:xfrm>
          <a:custGeom>
            <a:avLst/>
            <a:gdLst/>
            <a:ahLst/>
            <a:cxnLst/>
            <a:rect r="r" b="b" t="t" l="l"/>
            <a:pathLst>
              <a:path h="7906198" w="6149130">
                <a:moveTo>
                  <a:pt x="0" y="0"/>
                </a:moveTo>
                <a:lnTo>
                  <a:pt x="6149131" y="0"/>
                </a:lnTo>
                <a:lnTo>
                  <a:pt x="6149131" y="7906198"/>
                </a:lnTo>
                <a:lnTo>
                  <a:pt x="0" y="79061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7" r="0" b="-27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2238" y="2732543"/>
            <a:ext cx="9445523" cy="268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Analyzing and Predicting Student Academic Performance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6274136"/>
            <a:ext cx="9445523" cy="1084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275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DATA 200 Applied Statistical Analysis</a:t>
            </a:r>
          </a:p>
          <a:p>
            <a:pPr algn="ctr">
              <a:lnSpc>
                <a:spcPts val="4437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8355295"/>
            <a:ext cx="9445523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 b="true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Team Members:</a:t>
            </a: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Kriti Nepal, Aditi Dahal, Samriddhi Sai Khadka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354359" y="1190330"/>
            <a:ext cx="6149130" cy="7906198"/>
          </a:xfrm>
          <a:custGeom>
            <a:avLst/>
            <a:gdLst/>
            <a:ahLst/>
            <a:cxnLst/>
            <a:rect r="r" b="b" t="t" l="l"/>
            <a:pathLst>
              <a:path h="7906198" w="6149130">
                <a:moveTo>
                  <a:pt x="0" y="0"/>
                </a:moveTo>
                <a:lnTo>
                  <a:pt x="6149130" y="0"/>
                </a:lnTo>
                <a:lnTo>
                  <a:pt x="6149130" y="7906197"/>
                </a:lnTo>
                <a:lnTo>
                  <a:pt x="0" y="79061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7" r="0" b="-27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50238" y="3171825"/>
            <a:ext cx="5670652" cy="72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Problem Statement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275434" y="4558008"/>
            <a:ext cx="9020327" cy="1446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"Schools and students lack clear, data-driven insight into how study habits, attendance, and background factors influence academic performance"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850238" y="4324798"/>
            <a:ext cx="38100" cy="1998764"/>
            <a:chOff x="0" y="0"/>
            <a:chExt cx="50800" cy="266501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0800" cy="2664968"/>
            </a:xfrm>
            <a:custGeom>
              <a:avLst/>
              <a:gdLst/>
              <a:ahLst/>
              <a:cxnLst/>
              <a:rect r="r" b="b" t="t" l="l"/>
              <a:pathLst>
                <a:path h="2664968" w="50800">
                  <a:moveTo>
                    <a:pt x="0" y="0"/>
                  </a:moveTo>
                  <a:lnTo>
                    <a:pt x="50800" y="0"/>
                  </a:lnTo>
                  <a:lnTo>
                    <a:pt x="50800" y="2664968"/>
                  </a:lnTo>
                  <a:lnTo>
                    <a:pt x="0" y="2664968"/>
                  </a:lnTo>
                  <a:close/>
                </a:path>
              </a:pathLst>
            </a:custGeom>
            <a:solidFill>
              <a:srgbClr val="9C9283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661522"/>
            <a:ext cx="5670652" cy="72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Dataset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73188" y="2937272"/>
            <a:ext cx="8048034" cy="5688216"/>
            <a:chOff x="0" y="0"/>
            <a:chExt cx="10730713" cy="75842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10679938" cy="7533513"/>
            </a:xfrm>
            <a:custGeom>
              <a:avLst/>
              <a:gdLst/>
              <a:ahLst/>
              <a:cxnLst/>
              <a:rect r="r" b="b" t="t" l="l"/>
              <a:pathLst>
                <a:path h="7533513" w="10679938">
                  <a:moveTo>
                    <a:pt x="0" y="243840"/>
                  </a:moveTo>
                  <a:cubicBezTo>
                    <a:pt x="0" y="109220"/>
                    <a:pt x="109347" y="0"/>
                    <a:pt x="244348" y="0"/>
                  </a:cubicBezTo>
                  <a:lnTo>
                    <a:pt x="10435590" y="0"/>
                  </a:lnTo>
                  <a:cubicBezTo>
                    <a:pt x="10570591" y="0"/>
                    <a:pt x="10679938" y="109220"/>
                    <a:pt x="10679938" y="243840"/>
                  </a:cubicBezTo>
                  <a:lnTo>
                    <a:pt x="10679938" y="7289673"/>
                  </a:lnTo>
                  <a:cubicBezTo>
                    <a:pt x="10679938" y="7424293"/>
                    <a:pt x="10570591" y="7533513"/>
                    <a:pt x="10435590" y="7533513"/>
                  </a:cubicBezTo>
                  <a:lnTo>
                    <a:pt x="244348" y="7533513"/>
                  </a:lnTo>
                  <a:cubicBezTo>
                    <a:pt x="109347" y="7533513"/>
                    <a:pt x="0" y="7424293"/>
                    <a:pt x="0" y="7289673"/>
                  </a:cubicBezTo>
                  <a:close/>
                </a:path>
              </a:pathLst>
            </a:custGeom>
            <a:solidFill>
              <a:srgbClr val="FDFBF7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730738" cy="7584313"/>
            </a:xfrm>
            <a:custGeom>
              <a:avLst/>
              <a:gdLst/>
              <a:ahLst/>
              <a:cxnLst/>
              <a:rect r="r" b="b" t="t" l="l"/>
              <a:pathLst>
                <a:path h="7584313" w="10730738">
                  <a:moveTo>
                    <a:pt x="0" y="269240"/>
                  </a:moveTo>
                  <a:cubicBezTo>
                    <a:pt x="0" y="120523"/>
                    <a:pt x="120777" y="0"/>
                    <a:pt x="269748" y="0"/>
                  </a:cubicBezTo>
                  <a:lnTo>
                    <a:pt x="10460990" y="0"/>
                  </a:lnTo>
                  <a:lnTo>
                    <a:pt x="10460990" y="25400"/>
                  </a:lnTo>
                  <a:lnTo>
                    <a:pt x="10460990" y="0"/>
                  </a:lnTo>
                  <a:cubicBezTo>
                    <a:pt x="10609961" y="0"/>
                    <a:pt x="10730738" y="120523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7315073"/>
                  </a:lnTo>
                  <a:lnTo>
                    <a:pt x="10705338" y="7315073"/>
                  </a:lnTo>
                  <a:lnTo>
                    <a:pt x="10730738" y="7315073"/>
                  </a:lnTo>
                  <a:cubicBezTo>
                    <a:pt x="10730738" y="7463790"/>
                    <a:pt x="10609961" y="7584313"/>
                    <a:pt x="10460990" y="7584313"/>
                  </a:cubicBezTo>
                  <a:lnTo>
                    <a:pt x="10460990" y="7558913"/>
                  </a:lnTo>
                  <a:lnTo>
                    <a:pt x="10460990" y="7584313"/>
                  </a:lnTo>
                  <a:lnTo>
                    <a:pt x="269748" y="7584313"/>
                  </a:lnTo>
                  <a:lnTo>
                    <a:pt x="269748" y="7558913"/>
                  </a:lnTo>
                  <a:lnTo>
                    <a:pt x="269748" y="7584313"/>
                  </a:lnTo>
                  <a:cubicBezTo>
                    <a:pt x="120777" y="7584313"/>
                    <a:pt x="0" y="7463790"/>
                    <a:pt x="0" y="731507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7315073"/>
                  </a:lnTo>
                  <a:lnTo>
                    <a:pt x="25400" y="7315073"/>
                  </a:lnTo>
                  <a:lnTo>
                    <a:pt x="50800" y="7315073"/>
                  </a:lnTo>
                  <a:cubicBezTo>
                    <a:pt x="50800" y="7435723"/>
                    <a:pt x="148717" y="7533513"/>
                    <a:pt x="269748" y="7533513"/>
                  </a:cubicBezTo>
                  <a:lnTo>
                    <a:pt x="10460990" y="7533513"/>
                  </a:lnTo>
                  <a:cubicBezTo>
                    <a:pt x="10581894" y="7533513"/>
                    <a:pt x="10679938" y="7435596"/>
                    <a:pt x="10679938" y="7315073"/>
                  </a:cubicBezTo>
                  <a:lnTo>
                    <a:pt x="10679938" y="269240"/>
                  </a:lnTo>
                  <a:cubicBezTo>
                    <a:pt x="10679938" y="148590"/>
                    <a:pt x="10582022" y="50800"/>
                    <a:pt x="10460990" y="50800"/>
                  </a:cubicBezTo>
                  <a:lnTo>
                    <a:pt x="269748" y="50800"/>
                  </a:lnTo>
                  <a:lnTo>
                    <a:pt x="269748" y="25400"/>
                  </a:lnTo>
                  <a:lnTo>
                    <a:pt x="269748" y="50800"/>
                  </a:lnTo>
                  <a:cubicBezTo>
                    <a:pt x="148717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E6DED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954138" y="2956322"/>
            <a:ext cx="152400" cy="5650116"/>
            <a:chOff x="0" y="0"/>
            <a:chExt cx="203200" cy="753348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3200" cy="7533513"/>
            </a:xfrm>
            <a:custGeom>
              <a:avLst/>
              <a:gdLst/>
              <a:ahLst/>
              <a:cxnLst/>
              <a:rect r="r" b="b" t="t" l="l"/>
              <a:pathLst>
                <a:path h="7533513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7431913"/>
                  </a:lnTo>
                  <a:cubicBezTo>
                    <a:pt x="203200" y="7488047"/>
                    <a:pt x="157734" y="7533513"/>
                    <a:pt x="101600" y="7533513"/>
                  </a:cubicBezTo>
                  <a:cubicBezTo>
                    <a:pt x="45466" y="7533513"/>
                    <a:pt x="0" y="7488047"/>
                    <a:pt x="0" y="7431913"/>
                  </a:cubicBezTo>
                  <a:close/>
                </a:path>
              </a:pathLst>
            </a:custGeom>
            <a:solidFill>
              <a:srgbClr val="E6DED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1428159" y="3268418"/>
            <a:ext cx="7219207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Student Performance Dataset from Kaggle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8159" y="3805237"/>
            <a:ext cx="7252392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Contains information about: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28159" y="4428973"/>
            <a:ext cx="7252392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Study hours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28159" y="4981727"/>
            <a:ext cx="7252392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Attendance percentage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28159" y="5534473"/>
            <a:ext cx="7252392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School type (Public or Private)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8159" y="6087218"/>
            <a:ext cx="7252392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Parent education level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28159" y="6639963"/>
            <a:ext cx="7252392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Internet access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28159" y="7192718"/>
            <a:ext cx="7252392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Travel time to school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28159" y="7745463"/>
            <a:ext cx="7252392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Participation in extra activities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266634" y="2937272"/>
            <a:ext cx="8048177" cy="5688216"/>
            <a:chOff x="0" y="0"/>
            <a:chExt cx="10730903" cy="758428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25400" y="25400"/>
              <a:ext cx="10680065" cy="7533513"/>
            </a:xfrm>
            <a:custGeom>
              <a:avLst/>
              <a:gdLst/>
              <a:ahLst/>
              <a:cxnLst/>
              <a:rect r="r" b="b" t="t" l="l"/>
              <a:pathLst>
                <a:path h="7533513" w="10680065">
                  <a:moveTo>
                    <a:pt x="0" y="243840"/>
                  </a:moveTo>
                  <a:cubicBezTo>
                    <a:pt x="0" y="109220"/>
                    <a:pt x="109347" y="0"/>
                    <a:pt x="244348" y="0"/>
                  </a:cubicBezTo>
                  <a:lnTo>
                    <a:pt x="10435717" y="0"/>
                  </a:lnTo>
                  <a:cubicBezTo>
                    <a:pt x="10570718" y="0"/>
                    <a:pt x="10680065" y="109220"/>
                    <a:pt x="10680065" y="243840"/>
                  </a:cubicBezTo>
                  <a:lnTo>
                    <a:pt x="10680065" y="7289673"/>
                  </a:lnTo>
                  <a:cubicBezTo>
                    <a:pt x="10680065" y="7424293"/>
                    <a:pt x="10570718" y="7533513"/>
                    <a:pt x="10435717" y="7533513"/>
                  </a:cubicBezTo>
                  <a:lnTo>
                    <a:pt x="244348" y="7533513"/>
                  </a:lnTo>
                  <a:cubicBezTo>
                    <a:pt x="109347" y="7533513"/>
                    <a:pt x="0" y="7424293"/>
                    <a:pt x="0" y="7289673"/>
                  </a:cubicBezTo>
                  <a:close/>
                </a:path>
              </a:pathLst>
            </a:custGeom>
            <a:solidFill>
              <a:srgbClr val="FDFBF7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730865" cy="7584313"/>
            </a:xfrm>
            <a:custGeom>
              <a:avLst/>
              <a:gdLst/>
              <a:ahLst/>
              <a:cxnLst/>
              <a:rect r="r" b="b" t="t" l="l"/>
              <a:pathLst>
                <a:path h="7584313" w="10730865">
                  <a:moveTo>
                    <a:pt x="0" y="269240"/>
                  </a:moveTo>
                  <a:cubicBezTo>
                    <a:pt x="0" y="120523"/>
                    <a:pt x="120777" y="0"/>
                    <a:pt x="269748" y="0"/>
                  </a:cubicBezTo>
                  <a:lnTo>
                    <a:pt x="10461117" y="0"/>
                  </a:lnTo>
                  <a:lnTo>
                    <a:pt x="10461117" y="25400"/>
                  </a:lnTo>
                  <a:lnTo>
                    <a:pt x="10461117" y="0"/>
                  </a:lnTo>
                  <a:cubicBezTo>
                    <a:pt x="10610088" y="0"/>
                    <a:pt x="10730865" y="120523"/>
                    <a:pt x="10730865" y="269240"/>
                  </a:cubicBezTo>
                  <a:lnTo>
                    <a:pt x="10705465" y="269240"/>
                  </a:lnTo>
                  <a:lnTo>
                    <a:pt x="10730865" y="269240"/>
                  </a:lnTo>
                  <a:lnTo>
                    <a:pt x="10730865" y="7315073"/>
                  </a:lnTo>
                  <a:lnTo>
                    <a:pt x="10705465" y="7315073"/>
                  </a:lnTo>
                  <a:lnTo>
                    <a:pt x="10730865" y="7315073"/>
                  </a:lnTo>
                  <a:cubicBezTo>
                    <a:pt x="10730865" y="7463790"/>
                    <a:pt x="10610088" y="7584313"/>
                    <a:pt x="10461117" y="7584313"/>
                  </a:cubicBezTo>
                  <a:lnTo>
                    <a:pt x="10461117" y="7558913"/>
                  </a:lnTo>
                  <a:lnTo>
                    <a:pt x="10461117" y="7584313"/>
                  </a:lnTo>
                  <a:lnTo>
                    <a:pt x="269748" y="7584313"/>
                  </a:lnTo>
                  <a:lnTo>
                    <a:pt x="269748" y="7558913"/>
                  </a:lnTo>
                  <a:lnTo>
                    <a:pt x="269748" y="7584313"/>
                  </a:lnTo>
                  <a:cubicBezTo>
                    <a:pt x="120777" y="7584313"/>
                    <a:pt x="0" y="7463790"/>
                    <a:pt x="0" y="731507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7315073"/>
                  </a:lnTo>
                  <a:lnTo>
                    <a:pt x="25400" y="7315073"/>
                  </a:lnTo>
                  <a:lnTo>
                    <a:pt x="50800" y="7315073"/>
                  </a:lnTo>
                  <a:cubicBezTo>
                    <a:pt x="50800" y="7435723"/>
                    <a:pt x="148717" y="7533513"/>
                    <a:pt x="269748" y="7533513"/>
                  </a:cubicBezTo>
                  <a:lnTo>
                    <a:pt x="10461117" y="7533513"/>
                  </a:lnTo>
                  <a:cubicBezTo>
                    <a:pt x="10582022" y="7533513"/>
                    <a:pt x="10680065" y="7435596"/>
                    <a:pt x="10680065" y="7315073"/>
                  </a:cubicBezTo>
                  <a:lnTo>
                    <a:pt x="10680065" y="269240"/>
                  </a:lnTo>
                  <a:cubicBezTo>
                    <a:pt x="10680065" y="148590"/>
                    <a:pt x="10582149" y="50800"/>
                    <a:pt x="10461117" y="50800"/>
                  </a:cubicBezTo>
                  <a:lnTo>
                    <a:pt x="269748" y="50800"/>
                  </a:lnTo>
                  <a:lnTo>
                    <a:pt x="269748" y="25400"/>
                  </a:lnTo>
                  <a:lnTo>
                    <a:pt x="269748" y="50800"/>
                  </a:lnTo>
                  <a:cubicBezTo>
                    <a:pt x="148717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E6DED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4" id="24"/>
          <p:cNvGrpSpPr/>
          <p:nvPr/>
        </p:nvGrpSpPr>
        <p:grpSpPr>
          <a:xfrm rot="0">
            <a:off x="9247584" y="2956322"/>
            <a:ext cx="152400" cy="5650116"/>
            <a:chOff x="0" y="0"/>
            <a:chExt cx="203200" cy="753348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03200" cy="7533513"/>
            </a:xfrm>
            <a:custGeom>
              <a:avLst/>
              <a:gdLst/>
              <a:ahLst/>
              <a:cxnLst/>
              <a:rect r="r" b="b" t="t" l="l"/>
              <a:pathLst>
                <a:path h="7533513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7431913"/>
                  </a:lnTo>
                  <a:cubicBezTo>
                    <a:pt x="203200" y="7488047"/>
                    <a:pt x="157734" y="7533513"/>
                    <a:pt x="101600" y="7533513"/>
                  </a:cubicBezTo>
                  <a:cubicBezTo>
                    <a:pt x="45466" y="7533513"/>
                    <a:pt x="0" y="7488047"/>
                    <a:pt x="0" y="7431913"/>
                  </a:cubicBezTo>
                  <a:close/>
                </a:path>
              </a:pathLst>
            </a:custGeom>
            <a:solidFill>
              <a:srgbClr val="E6DED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6" id="26"/>
          <p:cNvSpPr txBox="true"/>
          <p:nvPr/>
        </p:nvSpPr>
        <p:spPr>
          <a:xfrm rot="0">
            <a:off x="9721606" y="3268418"/>
            <a:ext cx="3544043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Dataset </a:t>
            </a:r>
          </a:p>
        </p:txBody>
      </p:sp>
      <p:sp>
        <p:nvSpPr>
          <p:cNvPr name="Freeform 27" id="27" descr="preencoded.png"/>
          <p:cNvSpPr/>
          <p:nvPr/>
        </p:nvSpPr>
        <p:spPr>
          <a:xfrm flipH="false" flipV="false" rot="0">
            <a:off x="9721606" y="4039791"/>
            <a:ext cx="7252545" cy="2226469"/>
          </a:xfrm>
          <a:custGeom>
            <a:avLst/>
            <a:gdLst/>
            <a:ahLst/>
            <a:cxnLst/>
            <a:rect r="r" b="b" t="t" l="l"/>
            <a:pathLst>
              <a:path h="2226469" w="7252545">
                <a:moveTo>
                  <a:pt x="0" y="0"/>
                </a:moveTo>
                <a:lnTo>
                  <a:pt x="7252544" y="0"/>
                </a:lnTo>
                <a:lnTo>
                  <a:pt x="7252544" y="2226468"/>
                </a:lnTo>
                <a:lnTo>
                  <a:pt x="0" y="22264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1" r="0" b="-81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9721606" y="7123214"/>
            <a:ext cx="7252545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The dataset has about </a:t>
            </a:r>
            <a:r>
              <a:rPr lang="en-US" sz="2187">
                <a:solidFill>
                  <a:srgbClr val="9C9283"/>
                </a:solidFill>
                <a:latin typeface="Noto Serif"/>
                <a:ea typeface="Noto Serif"/>
                <a:cs typeface="Noto Serif"/>
                <a:sym typeface="Noto Serif"/>
              </a:rPr>
              <a:t>25,000 students</a:t>
            </a: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, which makes it realistic and reliable for analysis.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991343" y="778964"/>
            <a:ext cx="14352384" cy="8732787"/>
          </a:xfrm>
          <a:custGeom>
            <a:avLst/>
            <a:gdLst/>
            <a:ahLst/>
            <a:cxnLst/>
            <a:rect r="r" b="b" t="t" l="l"/>
            <a:pathLst>
              <a:path h="8732787" w="14352384">
                <a:moveTo>
                  <a:pt x="0" y="0"/>
                </a:moveTo>
                <a:lnTo>
                  <a:pt x="14352384" y="0"/>
                </a:lnTo>
                <a:lnTo>
                  <a:pt x="14352384" y="8732787"/>
                </a:lnTo>
                <a:lnTo>
                  <a:pt x="0" y="87327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" r="0" b="-3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155202"/>
            <a:ext cx="5670652" cy="72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What We Will Do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992238" y="2308174"/>
            <a:ext cx="1417587" cy="1701108"/>
          </a:xfrm>
          <a:custGeom>
            <a:avLst/>
            <a:gdLst/>
            <a:ahLst/>
            <a:cxnLst/>
            <a:rect r="r" b="b" t="t" l="l"/>
            <a:pathLst>
              <a:path h="1701108" w="1417587">
                <a:moveTo>
                  <a:pt x="0" y="0"/>
                </a:moveTo>
                <a:lnTo>
                  <a:pt x="1417587" y="0"/>
                </a:lnTo>
                <a:lnTo>
                  <a:pt x="1417587" y="1701108"/>
                </a:lnTo>
                <a:lnTo>
                  <a:pt x="0" y="17011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5" r="0" b="-5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693346" y="2582170"/>
            <a:ext cx="2155984" cy="420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Explore Data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93346" y="3118990"/>
            <a:ext cx="14602416" cy="862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Exploratory data analysis (EDA)</a:t>
            </a:r>
          </a:p>
          <a:p>
            <a:pPr algn="l">
              <a:lnSpc>
                <a:spcPts val="3562"/>
              </a:lnSpc>
            </a:pP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992238" y="4009282"/>
            <a:ext cx="1417587" cy="1701108"/>
          </a:xfrm>
          <a:custGeom>
            <a:avLst/>
            <a:gdLst/>
            <a:ahLst/>
            <a:cxnLst/>
            <a:rect r="r" b="b" t="t" l="l"/>
            <a:pathLst>
              <a:path h="1701108" w="1417587">
                <a:moveTo>
                  <a:pt x="0" y="0"/>
                </a:moveTo>
                <a:lnTo>
                  <a:pt x="1417587" y="0"/>
                </a:lnTo>
                <a:lnTo>
                  <a:pt x="1417587" y="1701108"/>
                </a:lnTo>
                <a:lnTo>
                  <a:pt x="0" y="17011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5" r="0" b="-55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693346" y="4283278"/>
            <a:ext cx="2807970" cy="420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Compare Groups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93346" y="4820098"/>
            <a:ext cx="14602416" cy="862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Compare performance of students based on different groups</a:t>
            </a:r>
          </a:p>
          <a:p>
            <a:pPr algn="l">
              <a:lnSpc>
                <a:spcPts val="3562"/>
              </a:lnSpc>
            </a:pP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992238" y="5710390"/>
            <a:ext cx="1417587" cy="1701108"/>
          </a:xfrm>
          <a:custGeom>
            <a:avLst/>
            <a:gdLst/>
            <a:ahLst/>
            <a:cxnLst/>
            <a:rect r="r" b="b" t="t" l="l"/>
            <a:pathLst>
              <a:path h="1701108" w="1417587">
                <a:moveTo>
                  <a:pt x="0" y="0"/>
                </a:moveTo>
                <a:lnTo>
                  <a:pt x="1417587" y="0"/>
                </a:lnTo>
                <a:lnTo>
                  <a:pt x="1417587" y="1701108"/>
                </a:lnTo>
                <a:lnTo>
                  <a:pt x="0" y="17011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55" r="0" b="-55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693346" y="5984377"/>
            <a:ext cx="3795122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Analyze Relationships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93346" y="6521206"/>
            <a:ext cx="14602416" cy="862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Use regression and ANOVA to analyze relationships and predict academic performance</a:t>
            </a:r>
          </a:p>
          <a:p>
            <a:pPr algn="l">
              <a:lnSpc>
                <a:spcPts val="3562"/>
              </a:lnSpc>
            </a:pPr>
          </a:p>
        </p:txBody>
      </p:sp>
      <p:sp>
        <p:nvSpPr>
          <p:cNvPr name="Freeform 16" id="16" descr="preencoded.png"/>
          <p:cNvSpPr/>
          <p:nvPr/>
        </p:nvSpPr>
        <p:spPr>
          <a:xfrm flipH="false" flipV="false" rot="0">
            <a:off x="992238" y="7411488"/>
            <a:ext cx="1417587" cy="1701108"/>
          </a:xfrm>
          <a:custGeom>
            <a:avLst/>
            <a:gdLst/>
            <a:ahLst/>
            <a:cxnLst/>
            <a:rect r="r" b="b" t="t" l="l"/>
            <a:pathLst>
              <a:path h="1701108" w="1417587">
                <a:moveTo>
                  <a:pt x="0" y="0"/>
                </a:moveTo>
                <a:lnTo>
                  <a:pt x="1417587" y="0"/>
                </a:lnTo>
                <a:lnTo>
                  <a:pt x="1417587" y="1701108"/>
                </a:lnTo>
                <a:lnTo>
                  <a:pt x="0" y="17011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55" r="0" b="-55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693346" y="7685484"/>
            <a:ext cx="3544043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Build Application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693346" y="8222304"/>
            <a:ext cx="14602416" cy="862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Build a simple </a:t>
            </a: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Python application</a:t>
            </a:r>
            <a:r>
              <a:rPr lang="en-US" sz="218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that predicts student performance based on inputs</a:t>
            </a:r>
          </a:p>
          <a:p>
            <a:pPr algn="l">
              <a:lnSpc>
                <a:spcPts val="3562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350800" y="4417378"/>
            <a:ext cx="3586401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37"/>
              </a:lnSpc>
              <a:spcBef>
                <a:spcPct val="0"/>
              </a:spcBef>
            </a:pPr>
            <a:r>
              <a:rPr lang="en-US" sz="5562" strike="noStrike" u="none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DAG-H3tkcf8</dc:identifier>
  <dcterms:modified xsi:type="dcterms:W3CDTF">2011-08-01T06:04:30Z</dcterms:modified>
  <cp:revision>1</cp:revision>
  <dc:title>Week 1 deliverables - DATA200 - Presentation</dc:title>
</cp:coreProperties>
</file>

<file path=docProps/thumbnail.jpeg>
</file>